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27" r:id="rId3"/>
    <p:sldId id="328" r:id="rId4"/>
    <p:sldId id="329" r:id="rId5"/>
    <p:sldId id="331" r:id="rId6"/>
    <p:sldId id="333" r:id="rId7"/>
    <p:sldId id="335" r:id="rId8"/>
    <p:sldId id="336" r:id="rId9"/>
    <p:sldId id="337" r:id="rId10"/>
    <p:sldId id="299" r:id="rId11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276A-49B0-421C-9001-704311786098}" type="datetimeFigureOut">
              <a:rPr lang="bg-BG" smtClean="0"/>
              <a:t>30.10.2023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1AE8B-3927-417A-B921-9CBCFC223E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6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3BB2-FDE4-4A34-B7B9-B1EAE9D0FF5F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9BE4E-E41E-4B7A-B9C5-26B97772839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736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F370-3E1B-4553-B236-A6CCA841EB6F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1F60-3C91-45AE-AD12-F8D8ACE2864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8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3FB1-D664-4CA1-AFFA-CC2F0B8D1A22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20E4-59E1-4C1D-9AE0-5EF88FAD52D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922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10/30/2023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256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10/30/2023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0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10/30/2023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2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10/30/2023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98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10/30/2023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37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10/30/2023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0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10/30/2023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62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4C005-7CEE-4D21-B027-82A290F17677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222-EBE8-433E-9497-D67F5C5903D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1601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10/30/2023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73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10/30/2023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10/30/2023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2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D67A-5BD1-44FD-ADA2-46BC88A172FA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2EC6-FC4B-4626-B22F-95D224986AD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192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D8E93-933F-4741-AF01-209CCB3156A9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0D7B-C5AC-4B89-BDEC-548148FB4B5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683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4D79-1D94-42A9-9857-D3D5B5E4F99A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2CA2-4159-4745-8D6B-237BAECEA7D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59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2634-EE79-4187-A984-DC55E1A39275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F695-E16B-4AE8-9BF4-4E6BEBFA6B8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601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3F60-9953-44B0-B514-686715976F0D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A56F-244D-4AED-89AA-AA263F949A7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079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A7605-4277-4806-816A-AFD0621DA699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EC30-1442-4E1D-A1E7-15E2CE66988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570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EC5C-83F5-4834-93A9-623976657C7F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28AE-A996-4AE0-A365-CBB784B9687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20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tx1">
                <a:lumMod val="95000"/>
                <a:lumOff val="5000"/>
              </a:schemeClr>
            </a:gs>
            <a:gs pos="100000">
              <a:srgbClr val="00B0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  <a:endParaRPr lang="bg-BG" altLang="bg-BG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CF6C14-CF8B-46F6-B357-3840CF997EAC}" type="datetimeFigureOut">
              <a:rPr lang="bg-BG"/>
              <a:pPr>
                <a:defRPr/>
              </a:pPr>
              <a:t>30.10.2023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A1286-AAA0-4AAF-B48C-BD268E9554E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tx1">
                <a:lumMod val="95000"/>
                <a:lumOff val="5000"/>
              </a:schemeClr>
            </a:gs>
            <a:gs pos="100000">
              <a:srgbClr val="00B0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10/30/2023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8744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p-radon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107379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ноември</a:t>
            </a:r>
            <a:r>
              <a:rPr lang="ru-RU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Европейски ден на радона (</a:t>
            </a:r>
            <a:r>
              <a:rPr lang="ru-RU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тихия</a:t>
            </a:r>
            <a:r>
              <a:rPr lang="ru-RU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газ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ronewsdobrich.bg/i/2021/11/07/Radon-%D1%80%D0%B0%D0%B4%D0%BE%D0%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95" y="2659376"/>
            <a:ext cx="6912768" cy="342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8381FF-407D-2DB0-7CC7-FDDD1782A54C}"/>
              </a:ext>
            </a:extLst>
          </p:cNvPr>
          <p:cNvSpPr/>
          <p:nvPr/>
        </p:nvSpPr>
        <p:spPr>
          <a:xfrm>
            <a:off x="17951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492752-14DD-7CE5-2CED-2B0F4D424C3D}"/>
              </a:ext>
            </a:extLst>
          </p:cNvPr>
          <p:cNvSpPr/>
          <p:nvPr/>
        </p:nvSpPr>
        <p:spPr>
          <a:xfrm rot="5400000">
            <a:off x="4483671" y="-3755481"/>
            <a:ext cx="144017" cy="8032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312310-0D1A-911A-53FE-E00A31C0DDD3}"/>
              </a:ext>
            </a:extLst>
          </p:cNvPr>
          <p:cNvSpPr/>
          <p:nvPr/>
        </p:nvSpPr>
        <p:spPr>
          <a:xfrm>
            <a:off x="882047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57E069-23B8-F195-676B-A6CC265D0A41}"/>
              </a:ext>
            </a:extLst>
          </p:cNvPr>
          <p:cNvSpPr/>
          <p:nvPr/>
        </p:nvSpPr>
        <p:spPr>
          <a:xfrm rot="5400000">
            <a:off x="4483672" y="2599904"/>
            <a:ext cx="144017" cy="7994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33A974-E853-61C4-DCBD-FDBC4DCB39B0}"/>
              </a:ext>
            </a:extLst>
          </p:cNvPr>
          <p:cNvSpPr/>
          <p:nvPr/>
        </p:nvSpPr>
        <p:spPr>
          <a:xfrm>
            <a:off x="71500" y="828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2BE11B3-2F50-97C3-7866-B0709F8B2DF5}"/>
              </a:ext>
            </a:extLst>
          </p:cNvPr>
          <p:cNvSpPr/>
          <p:nvPr/>
        </p:nvSpPr>
        <p:spPr>
          <a:xfrm>
            <a:off x="8712460" y="8062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51A503-B2B5-BA71-807C-49287F342A11}"/>
              </a:ext>
            </a:extLst>
          </p:cNvPr>
          <p:cNvSpPr/>
          <p:nvPr/>
        </p:nvSpPr>
        <p:spPr>
          <a:xfrm>
            <a:off x="8714052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C287C2-8C3F-05F3-C68F-DEE4E410119D}"/>
              </a:ext>
            </a:extLst>
          </p:cNvPr>
          <p:cNvSpPr/>
          <p:nvPr/>
        </p:nvSpPr>
        <p:spPr>
          <a:xfrm>
            <a:off x="71500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150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3" y="1330464"/>
            <a:ext cx="3785627" cy="4906848"/>
          </a:xfr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40879" y="395626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bg-BG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Европейски ден на радона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4865411" y="1330464"/>
            <a:ext cx="2874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Европейската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асоциация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радон (ERA) е избрала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датата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рождения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Мария Кюри –  7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ноември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отбелязване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 „Европейски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радон“.</a:t>
            </a:r>
            <a:endParaRPr lang="bg-B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21A7A8-03AA-F44A-1716-D1419F78768E}"/>
              </a:ext>
            </a:extLst>
          </p:cNvPr>
          <p:cNvSpPr/>
          <p:nvPr/>
        </p:nvSpPr>
        <p:spPr>
          <a:xfrm>
            <a:off x="17951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40B9C7-BE5E-5EF5-5402-6D6A1419818A}"/>
              </a:ext>
            </a:extLst>
          </p:cNvPr>
          <p:cNvSpPr/>
          <p:nvPr/>
        </p:nvSpPr>
        <p:spPr>
          <a:xfrm rot="5400000">
            <a:off x="4483671" y="-3755481"/>
            <a:ext cx="144017" cy="8032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413918-C8E9-A517-F831-714565D7D933}"/>
              </a:ext>
            </a:extLst>
          </p:cNvPr>
          <p:cNvSpPr/>
          <p:nvPr/>
        </p:nvSpPr>
        <p:spPr>
          <a:xfrm>
            <a:off x="882047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381E2D-8DCB-8554-EFA4-48A4C63FF4E1}"/>
              </a:ext>
            </a:extLst>
          </p:cNvPr>
          <p:cNvSpPr/>
          <p:nvPr/>
        </p:nvSpPr>
        <p:spPr>
          <a:xfrm rot="5400000">
            <a:off x="4483672" y="2599904"/>
            <a:ext cx="144017" cy="7994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9A0FCB-A37E-9C75-60C6-F5EF2EA85483}"/>
              </a:ext>
            </a:extLst>
          </p:cNvPr>
          <p:cNvSpPr/>
          <p:nvPr/>
        </p:nvSpPr>
        <p:spPr>
          <a:xfrm>
            <a:off x="71500" y="828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0CAFC2-3E38-5FC5-2042-9B63ACFCA55D}"/>
              </a:ext>
            </a:extLst>
          </p:cNvPr>
          <p:cNvSpPr/>
          <p:nvPr/>
        </p:nvSpPr>
        <p:spPr>
          <a:xfrm>
            <a:off x="8712460" y="8062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759C7E-4593-75DB-E4CA-056799952909}"/>
              </a:ext>
            </a:extLst>
          </p:cNvPr>
          <p:cNvSpPr/>
          <p:nvPr/>
        </p:nvSpPr>
        <p:spPr>
          <a:xfrm>
            <a:off x="8714052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99636B-D6EF-F25F-262E-53C6AD4F1510}"/>
              </a:ext>
            </a:extLst>
          </p:cNvPr>
          <p:cNvSpPr/>
          <p:nvPr/>
        </p:nvSpPr>
        <p:spPr>
          <a:xfrm>
            <a:off x="71500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415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525055" y="1955967"/>
            <a:ext cx="7994895" cy="24517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Природният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радон (</a:t>
            </a:r>
            <a:r>
              <a:rPr 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е естествен радиоактивен благороден газ,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съдържащ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в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скалите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почвите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Той се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образува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непрекъснато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радиоактивното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разпадане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уран.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Радонът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разпространява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почвения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в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пропускливи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излиза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повърхността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Естествена радиоактивност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86EB26-72A2-1D71-9D57-5AC35958068F}"/>
              </a:ext>
            </a:extLst>
          </p:cNvPr>
          <p:cNvSpPr/>
          <p:nvPr/>
        </p:nvSpPr>
        <p:spPr>
          <a:xfrm>
            <a:off x="17951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A90BB0-F76C-30FC-42E1-AED6489179DE}"/>
              </a:ext>
            </a:extLst>
          </p:cNvPr>
          <p:cNvSpPr/>
          <p:nvPr/>
        </p:nvSpPr>
        <p:spPr>
          <a:xfrm rot="5400000">
            <a:off x="4483671" y="-3755481"/>
            <a:ext cx="144017" cy="8032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DE0632-72CB-4853-FFCA-FFF4D4D7A3AE}"/>
              </a:ext>
            </a:extLst>
          </p:cNvPr>
          <p:cNvSpPr/>
          <p:nvPr/>
        </p:nvSpPr>
        <p:spPr>
          <a:xfrm>
            <a:off x="882047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6405E5-07EA-AA4B-CF6A-79B6D16F7CBE}"/>
              </a:ext>
            </a:extLst>
          </p:cNvPr>
          <p:cNvSpPr/>
          <p:nvPr/>
        </p:nvSpPr>
        <p:spPr>
          <a:xfrm rot="5400000">
            <a:off x="4483672" y="2599904"/>
            <a:ext cx="144017" cy="7994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4B0D9B-DB1D-3223-2299-6A994B38A495}"/>
              </a:ext>
            </a:extLst>
          </p:cNvPr>
          <p:cNvSpPr/>
          <p:nvPr/>
        </p:nvSpPr>
        <p:spPr>
          <a:xfrm>
            <a:off x="71500" y="828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105E07-76B3-05C5-DFB0-2EA518CAC7CE}"/>
              </a:ext>
            </a:extLst>
          </p:cNvPr>
          <p:cNvSpPr/>
          <p:nvPr/>
        </p:nvSpPr>
        <p:spPr>
          <a:xfrm>
            <a:off x="8712460" y="8062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43AC4C-56BF-4604-A556-584F3A0DCBE9}"/>
              </a:ext>
            </a:extLst>
          </p:cNvPr>
          <p:cNvSpPr/>
          <p:nvPr/>
        </p:nvSpPr>
        <p:spPr>
          <a:xfrm>
            <a:off x="8714052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6FF325-2C63-14C4-E1BD-BFCE3C9A8A99}"/>
              </a:ext>
            </a:extLst>
          </p:cNvPr>
          <p:cNvSpPr/>
          <p:nvPr/>
        </p:nvSpPr>
        <p:spPr>
          <a:xfrm>
            <a:off x="71500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098" name="Picture 2" descr="Fear Itself: The EPA’s reliance on bad radiation science frightens ...">
            <a:extLst>
              <a:ext uri="{FF2B5EF4-FFF2-40B4-BE49-F238E27FC236}">
                <a16:creationId xmlns:a16="http://schemas.microsoft.com/office/drawing/2014/main" id="{2B41DF14-01A2-E553-CB8B-639869FA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0743"/>
            <a:ext cx="210830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6C3B22-4DB5-7298-9DAC-EB2F2ECB4F4D}"/>
              </a:ext>
            </a:extLst>
          </p:cNvPr>
          <p:cNvSpPr txBox="1"/>
          <p:nvPr/>
        </p:nvSpPr>
        <p:spPr>
          <a:xfrm>
            <a:off x="3646860" y="412846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Попаднал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повърхността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разсейва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открито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се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концентрира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съставлява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облъчването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дължащо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на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естествения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радиационен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 на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Земята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8339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" t="2233" r="31634" b="25504"/>
          <a:stretch/>
        </p:blipFill>
        <p:spPr>
          <a:xfrm>
            <a:off x="2001950" y="3020493"/>
            <a:ext cx="5140100" cy="3360835"/>
          </a:xfrm>
          <a:ln>
            <a:solidFill>
              <a:srgbClr val="F0FAF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48A424-067D-A456-847E-A1E644E5E470}"/>
              </a:ext>
            </a:extLst>
          </p:cNvPr>
          <p:cNvSpPr/>
          <p:nvPr/>
        </p:nvSpPr>
        <p:spPr>
          <a:xfrm>
            <a:off x="17951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15818A-A64A-7D91-2E91-3605931C6013}"/>
              </a:ext>
            </a:extLst>
          </p:cNvPr>
          <p:cNvSpPr/>
          <p:nvPr/>
        </p:nvSpPr>
        <p:spPr>
          <a:xfrm rot="5400000">
            <a:off x="4483671" y="-3755481"/>
            <a:ext cx="144017" cy="8032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F67451-6D48-28F1-E501-2E5E7C9D5BD2}"/>
              </a:ext>
            </a:extLst>
          </p:cNvPr>
          <p:cNvSpPr/>
          <p:nvPr/>
        </p:nvSpPr>
        <p:spPr>
          <a:xfrm>
            <a:off x="882047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6E42DE-05E3-EEB5-B5FE-916079981CB9}"/>
              </a:ext>
            </a:extLst>
          </p:cNvPr>
          <p:cNvSpPr/>
          <p:nvPr/>
        </p:nvSpPr>
        <p:spPr>
          <a:xfrm rot="5400000">
            <a:off x="4483672" y="2599904"/>
            <a:ext cx="144017" cy="7994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E90F8B-EE34-6E7B-4934-A6179A1E282B}"/>
              </a:ext>
            </a:extLst>
          </p:cNvPr>
          <p:cNvSpPr/>
          <p:nvPr/>
        </p:nvSpPr>
        <p:spPr>
          <a:xfrm>
            <a:off x="71500" y="828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939CF6-97D3-8FE9-0BD4-2BB5627DB295}"/>
              </a:ext>
            </a:extLst>
          </p:cNvPr>
          <p:cNvSpPr/>
          <p:nvPr/>
        </p:nvSpPr>
        <p:spPr>
          <a:xfrm>
            <a:off x="8712460" y="8062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9886E-2A43-ADA8-6C96-F2676A670983}"/>
              </a:ext>
            </a:extLst>
          </p:cNvPr>
          <p:cNvSpPr/>
          <p:nvPr/>
        </p:nvSpPr>
        <p:spPr>
          <a:xfrm>
            <a:off x="8714052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54509B-0ABB-A089-B10F-D1F89EEB4B76}"/>
              </a:ext>
            </a:extLst>
          </p:cNvPr>
          <p:cNvSpPr/>
          <p:nvPr/>
        </p:nvSpPr>
        <p:spPr>
          <a:xfrm>
            <a:off x="71500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52888-B341-7C34-91DD-7EC578D92ADD}"/>
              </a:ext>
            </a:extLst>
          </p:cNvPr>
          <p:cNvSpPr txBox="1"/>
          <p:nvPr/>
        </p:nvSpPr>
        <p:spPr>
          <a:xfrm>
            <a:off x="649889" y="781712"/>
            <a:ext cx="8032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bg-BG" dirty="0">
                <a:solidFill>
                  <a:schemeClr val="bg1"/>
                </a:solidFill>
              </a:rPr>
              <a:t>Тялото на човека е подложено на постоянно облъчване – външно и вътрешно. Във въздуха радонът се разпада на радиоактивни </a:t>
            </a:r>
            <a:r>
              <a:rPr lang="bg-BG" dirty="0" smtClean="0">
                <a:solidFill>
                  <a:schemeClr val="bg1"/>
                </a:solidFill>
              </a:rPr>
              <a:t>частици. Те </a:t>
            </a:r>
            <a:r>
              <a:rPr lang="bg-BG" dirty="0">
                <a:solidFill>
                  <a:schemeClr val="bg1"/>
                </a:solidFill>
              </a:rPr>
              <a:t>се </a:t>
            </a:r>
            <a:r>
              <a:rPr lang="bg-BG" dirty="0" smtClean="0">
                <a:solidFill>
                  <a:schemeClr val="bg1"/>
                </a:solidFill>
              </a:rPr>
              <a:t>„залепят“ </a:t>
            </a:r>
            <a:r>
              <a:rPr lang="bg-BG" dirty="0">
                <a:solidFill>
                  <a:schemeClr val="bg1"/>
                </a:solidFill>
              </a:rPr>
              <a:t>по прашинките във въздуха, вдишват се и се отлагат по белите </a:t>
            </a:r>
            <a:r>
              <a:rPr lang="bg-BG" dirty="0" smtClean="0">
                <a:solidFill>
                  <a:schemeClr val="bg1"/>
                </a:solidFill>
              </a:rPr>
              <a:t>дробове, като стават </a:t>
            </a:r>
            <a:r>
              <a:rPr lang="bg-BG" dirty="0">
                <a:solidFill>
                  <a:schemeClr val="bg1"/>
                </a:solidFill>
              </a:rPr>
              <a:t>източник на </a:t>
            </a:r>
            <a:r>
              <a:rPr lang="bg-BG" dirty="0" smtClean="0">
                <a:solidFill>
                  <a:schemeClr val="bg1"/>
                </a:solidFill>
              </a:rPr>
              <a:t>вътрешно </a:t>
            </a:r>
            <a:r>
              <a:rPr lang="bg-BG" dirty="0">
                <a:solidFill>
                  <a:schemeClr val="bg1"/>
                </a:solidFill>
              </a:rPr>
              <a:t>облъчване на </a:t>
            </a:r>
            <a:r>
              <a:rPr lang="bg-BG" dirty="0" smtClean="0">
                <a:solidFill>
                  <a:schemeClr val="bg1"/>
                </a:solidFill>
              </a:rPr>
              <a:t>човек. </a:t>
            </a:r>
            <a:r>
              <a:rPr lang="ru-RU" dirty="0" err="1">
                <a:solidFill>
                  <a:schemeClr val="bg1"/>
                </a:solidFill>
              </a:rPr>
              <a:t>Вдишването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въздух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съдържащ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високи</a:t>
            </a:r>
            <a:r>
              <a:rPr lang="ru-RU" dirty="0">
                <a:solidFill>
                  <a:schemeClr val="bg1"/>
                </a:solidFill>
              </a:rPr>
              <a:t> нива на радон за </a:t>
            </a:r>
            <a:r>
              <a:rPr lang="ru-RU" dirty="0" err="1">
                <a:solidFill>
                  <a:schemeClr val="bg1"/>
                </a:solidFill>
              </a:rPr>
              <a:t>дълъг</a:t>
            </a:r>
            <a:r>
              <a:rPr lang="ru-RU" dirty="0">
                <a:solidFill>
                  <a:schemeClr val="bg1"/>
                </a:solidFill>
              </a:rPr>
              <a:t> период от </a:t>
            </a:r>
            <a:r>
              <a:rPr lang="ru-RU" dirty="0" err="1">
                <a:solidFill>
                  <a:schemeClr val="bg1"/>
                </a:solidFill>
              </a:rPr>
              <a:t>време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да </a:t>
            </a:r>
            <a:r>
              <a:rPr lang="ru-RU" dirty="0" err="1">
                <a:solidFill>
                  <a:schemeClr val="bg1"/>
                </a:solidFill>
              </a:rPr>
              <a:t>повиши</a:t>
            </a:r>
            <a:r>
              <a:rPr lang="ru-RU" dirty="0">
                <a:solidFill>
                  <a:schemeClr val="bg1"/>
                </a:solidFill>
              </a:rPr>
              <a:t> риска за развитие на рак на </a:t>
            </a:r>
            <a:r>
              <a:rPr lang="ru-RU" dirty="0" err="1">
                <a:solidFill>
                  <a:schemeClr val="bg1"/>
                </a:solidFill>
              </a:rPr>
              <a:t>белия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дроб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Делът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заболелите</a:t>
            </a:r>
            <a:r>
              <a:rPr lang="ru-RU" dirty="0">
                <a:solidFill>
                  <a:schemeClr val="bg1"/>
                </a:solidFill>
              </a:rPr>
              <a:t> от рак на белите </a:t>
            </a:r>
            <a:r>
              <a:rPr lang="ru-RU" dirty="0" err="1">
                <a:solidFill>
                  <a:schemeClr val="bg1"/>
                </a:solidFill>
              </a:rPr>
              <a:t>дробове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свързан</a:t>
            </a:r>
            <a:r>
              <a:rPr lang="ru-RU" dirty="0">
                <a:solidFill>
                  <a:schemeClr val="bg1"/>
                </a:solidFill>
              </a:rPr>
              <a:t> с </a:t>
            </a:r>
            <a:r>
              <a:rPr lang="ru-RU" dirty="0" err="1">
                <a:solidFill>
                  <a:schemeClr val="bg1"/>
                </a:solidFill>
              </a:rPr>
              <a:t>облъчване</a:t>
            </a:r>
            <a:r>
              <a:rPr lang="ru-RU" dirty="0">
                <a:solidFill>
                  <a:schemeClr val="bg1"/>
                </a:solidFill>
              </a:rPr>
              <a:t> от радон, е от 3 до 14% в </a:t>
            </a:r>
            <a:r>
              <a:rPr lang="ru-RU" dirty="0" err="1">
                <a:solidFill>
                  <a:schemeClr val="bg1"/>
                </a:solidFill>
              </a:rPr>
              <a:t>зависимост</a:t>
            </a:r>
            <a:r>
              <a:rPr lang="ru-RU" dirty="0">
                <a:solidFill>
                  <a:schemeClr val="bg1"/>
                </a:solidFill>
              </a:rPr>
              <a:t> от </a:t>
            </a:r>
            <a:r>
              <a:rPr lang="ru-RU" dirty="0" err="1" smtClean="0">
                <a:solidFill>
                  <a:schemeClr val="bg1"/>
                </a:solidFill>
              </a:rPr>
              <a:t>концентрацията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6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55000" y="1414091"/>
            <a:ext cx="8370252" cy="509080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Концентрацията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радон  в жилища е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по-голяма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отколкото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открито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човек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прекарва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около 80% от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деня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затворени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пространства.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Нивата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радон се изменят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непрекъснато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както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денонощието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различните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сезони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Радонът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постъпва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сградата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основата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ѝ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пукнатини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канали,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тръби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водата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природния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газ.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Концентрацията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от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етажа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който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живеем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44" y="3284985"/>
            <a:ext cx="5400600" cy="2952328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494264" y="54498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Пътища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проникване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радон в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сграда</a:t>
            </a:r>
            <a:endParaRPr lang="bg-BG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FD9FB4-4135-ACCF-E7BD-4FBFFA2ADB2B}"/>
              </a:ext>
            </a:extLst>
          </p:cNvPr>
          <p:cNvSpPr/>
          <p:nvPr/>
        </p:nvSpPr>
        <p:spPr>
          <a:xfrm>
            <a:off x="17951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06EF62-83C7-E610-3929-5E0F53E465E3}"/>
              </a:ext>
            </a:extLst>
          </p:cNvPr>
          <p:cNvSpPr/>
          <p:nvPr/>
        </p:nvSpPr>
        <p:spPr>
          <a:xfrm rot="5400000">
            <a:off x="4483671" y="-3755481"/>
            <a:ext cx="144017" cy="8032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C5633D-4DE0-A7A3-E5EB-44AF5F534561}"/>
              </a:ext>
            </a:extLst>
          </p:cNvPr>
          <p:cNvSpPr/>
          <p:nvPr/>
        </p:nvSpPr>
        <p:spPr>
          <a:xfrm>
            <a:off x="882047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BC71CD-1648-27EC-4743-53047F5E9DFC}"/>
              </a:ext>
            </a:extLst>
          </p:cNvPr>
          <p:cNvSpPr/>
          <p:nvPr/>
        </p:nvSpPr>
        <p:spPr>
          <a:xfrm rot="5400000">
            <a:off x="4483672" y="2599904"/>
            <a:ext cx="144017" cy="7994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DC0105-3F38-5908-F31E-5D2E29C4C33D}"/>
              </a:ext>
            </a:extLst>
          </p:cNvPr>
          <p:cNvSpPr/>
          <p:nvPr/>
        </p:nvSpPr>
        <p:spPr>
          <a:xfrm>
            <a:off x="71500" y="828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93F222-FD5F-4C74-A976-4EFBD0A44DD8}"/>
              </a:ext>
            </a:extLst>
          </p:cNvPr>
          <p:cNvSpPr/>
          <p:nvPr/>
        </p:nvSpPr>
        <p:spPr>
          <a:xfrm>
            <a:off x="8712460" y="8062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8E377A-06AF-3736-B9FD-D64EE2E43924}"/>
              </a:ext>
            </a:extLst>
          </p:cNvPr>
          <p:cNvSpPr/>
          <p:nvPr/>
        </p:nvSpPr>
        <p:spPr>
          <a:xfrm>
            <a:off x="8714052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A6F949-7AE2-DBA3-E680-A9DBB041ADE7}"/>
              </a:ext>
            </a:extLst>
          </p:cNvPr>
          <p:cNvSpPr/>
          <p:nvPr/>
        </p:nvSpPr>
        <p:spPr>
          <a:xfrm>
            <a:off x="71500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575A4E-CF2E-411B-16C3-1D39043CD590}"/>
              </a:ext>
            </a:extLst>
          </p:cNvPr>
          <p:cNvSpPr txBox="1"/>
          <p:nvPr/>
        </p:nvSpPr>
        <p:spPr>
          <a:xfrm>
            <a:off x="6059764" y="3314202"/>
            <a:ext cx="2653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ru-RU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приземните и по-ниските етажи радонът има по-голяма концентрация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0733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48044" y="1994084"/>
            <a:ext cx="8336424" cy="438724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Единственият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начин да се определи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концентрацията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радон в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жилище е да се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измерване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рамките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Националния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план, за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периода 2015 - 2018г. и 2018 - 2019г.  на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територията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Стара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Загора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проведоха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две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измервания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бяха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извършени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измервания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жилища в 11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общини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1800" dirty="0"/>
          </a:p>
          <a:p>
            <a:pPr marL="109728" indent="0">
              <a:buNone/>
            </a:pPr>
            <a:endParaRPr lang="bg-BG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270C9-C127-677D-BC7F-8F2E9034E934}"/>
              </a:ext>
            </a:extLst>
          </p:cNvPr>
          <p:cNvSpPr txBox="1"/>
          <p:nvPr/>
        </p:nvSpPr>
        <p:spPr>
          <a:xfrm>
            <a:off x="143508" y="479357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Национален план за действие </a:t>
            </a:r>
            <a:r>
              <a:rPr lang="bg-BG" sz="3200" dirty="0">
                <a:solidFill>
                  <a:schemeClr val="bg1"/>
                </a:solidFill>
              </a:rPr>
              <a:t>за намаляване </a:t>
            </a:r>
            <a:r>
              <a:rPr lang="bg-BG" sz="3200" dirty="0" smtClean="0">
                <a:solidFill>
                  <a:schemeClr val="bg1"/>
                </a:solidFill>
              </a:rPr>
              <a:t>на риска от облъчване от радон</a:t>
            </a:r>
            <a:endParaRPr lang="bg-BG" sz="3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1D7D21-D356-02A2-6D66-B9EC0E1F043D}"/>
              </a:ext>
            </a:extLst>
          </p:cNvPr>
          <p:cNvSpPr/>
          <p:nvPr/>
        </p:nvSpPr>
        <p:spPr>
          <a:xfrm>
            <a:off x="17951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6C21F4-B3DA-DB92-EFCB-EFBCBCBC4435}"/>
              </a:ext>
            </a:extLst>
          </p:cNvPr>
          <p:cNvSpPr/>
          <p:nvPr/>
        </p:nvSpPr>
        <p:spPr>
          <a:xfrm rot="5400000">
            <a:off x="4483671" y="-3755481"/>
            <a:ext cx="144017" cy="8032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570E94-2101-6211-625E-E811450E4825}"/>
              </a:ext>
            </a:extLst>
          </p:cNvPr>
          <p:cNvSpPr/>
          <p:nvPr/>
        </p:nvSpPr>
        <p:spPr>
          <a:xfrm>
            <a:off x="882047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682987-21E2-452E-A6AD-A2168BADE7BB}"/>
              </a:ext>
            </a:extLst>
          </p:cNvPr>
          <p:cNvSpPr/>
          <p:nvPr/>
        </p:nvSpPr>
        <p:spPr>
          <a:xfrm rot="5400000">
            <a:off x="4483672" y="2599904"/>
            <a:ext cx="144017" cy="7994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324701-694D-3112-B3DD-DB1CB7C37E0C}"/>
              </a:ext>
            </a:extLst>
          </p:cNvPr>
          <p:cNvSpPr/>
          <p:nvPr/>
        </p:nvSpPr>
        <p:spPr>
          <a:xfrm>
            <a:off x="71500" y="828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9A084D-914B-03BC-A6CD-9DEDC89782ED}"/>
              </a:ext>
            </a:extLst>
          </p:cNvPr>
          <p:cNvSpPr/>
          <p:nvPr/>
        </p:nvSpPr>
        <p:spPr>
          <a:xfrm>
            <a:off x="8712460" y="8062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5A0CE7-0D4B-0724-95FE-682B6BDC6CB1}"/>
              </a:ext>
            </a:extLst>
          </p:cNvPr>
          <p:cNvSpPr/>
          <p:nvPr/>
        </p:nvSpPr>
        <p:spPr>
          <a:xfrm>
            <a:off x="8714052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08CA0B-E686-E128-1580-2D0A9035962A}"/>
              </a:ext>
            </a:extLst>
          </p:cNvPr>
          <p:cNvSpPr/>
          <p:nvPr/>
        </p:nvSpPr>
        <p:spPr>
          <a:xfrm>
            <a:off x="71500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429000"/>
            <a:ext cx="4919843" cy="28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364572" y="2078999"/>
            <a:ext cx="4296568" cy="388524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Националният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план,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периода 2023-2027г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предвижда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продължаване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измервания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нивата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радон в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Наред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жилищата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проучването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обхване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акцент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върху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училища и детски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градини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Целта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да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създадена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радонова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карта на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за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обемната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55499" y="487760"/>
            <a:ext cx="8382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НАЦИОНАЛЕН ПЛАН ЗА ДЕЙСТВИЕ ЗА НАМАЛЯВАНЕ НА РИСКА ОТ ОБЛЪЧВАНЕ ОТ РАДОН</a:t>
            </a:r>
            <a:endParaRPr lang="bg-BG" sz="3200" dirty="0">
              <a:solidFill>
                <a:schemeClr val="bg1"/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42" y="9259487"/>
            <a:ext cx="2658630" cy="164509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47B21A-BA1A-E812-94E4-7D65D94A167D}"/>
              </a:ext>
            </a:extLst>
          </p:cNvPr>
          <p:cNvSpPr/>
          <p:nvPr/>
        </p:nvSpPr>
        <p:spPr>
          <a:xfrm>
            <a:off x="17951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1FAAF5-5999-060E-B7AC-99EB2B82DCC3}"/>
              </a:ext>
            </a:extLst>
          </p:cNvPr>
          <p:cNvSpPr/>
          <p:nvPr/>
        </p:nvSpPr>
        <p:spPr>
          <a:xfrm rot="5400000">
            <a:off x="4483671" y="-3755481"/>
            <a:ext cx="144017" cy="8032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94AE02-43F1-D833-126A-7221193DB512}"/>
              </a:ext>
            </a:extLst>
          </p:cNvPr>
          <p:cNvSpPr/>
          <p:nvPr/>
        </p:nvSpPr>
        <p:spPr>
          <a:xfrm>
            <a:off x="882047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3A9B00-7F49-0407-510E-1A8D6CDBD809}"/>
              </a:ext>
            </a:extLst>
          </p:cNvPr>
          <p:cNvSpPr/>
          <p:nvPr/>
        </p:nvSpPr>
        <p:spPr>
          <a:xfrm rot="5400000">
            <a:off x="4483672" y="2599904"/>
            <a:ext cx="144017" cy="7994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98EBCA-BC41-97F9-7A91-B2EA93264CCD}"/>
              </a:ext>
            </a:extLst>
          </p:cNvPr>
          <p:cNvSpPr/>
          <p:nvPr/>
        </p:nvSpPr>
        <p:spPr>
          <a:xfrm>
            <a:off x="71500" y="828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9B54B2-572E-F6B5-9052-B9161537A327}"/>
              </a:ext>
            </a:extLst>
          </p:cNvPr>
          <p:cNvSpPr/>
          <p:nvPr/>
        </p:nvSpPr>
        <p:spPr>
          <a:xfrm>
            <a:off x="8712460" y="8062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342286-252D-446A-6A0A-967998C3B214}"/>
              </a:ext>
            </a:extLst>
          </p:cNvPr>
          <p:cNvSpPr/>
          <p:nvPr/>
        </p:nvSpPr>
        <p:spPr>
          <a:xfrm>
            <a:off x="8714052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C4A5B7-748B-506B-D225-D82C2FB60E64}"/>
              </a:ext>
            </a:extLst>
          </p:cNvPr>
          <p:cNvSpPr/>
          <p:nvPr/>
        </p:nvSpPr>
        <p:spPr>
          <a:xfrm>
            <a:off x="71500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8" name="Картина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05" y="2104513"/>
            <a:ext cx="3725694" cy="37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5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71512" y="1076931"/>
            <a:ext cx="8229600" cy="183187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Намаляване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обемната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радон в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сградата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се реши чрез технически мерки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Масово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използваните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технологии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основният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източник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облъчване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теренът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сградата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основните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два -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пасивен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активен. При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пасивния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нанася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изолираща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подова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замазка или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подът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покрива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изолиращо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фолио. При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активния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 в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сградата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радонов аспиратор,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който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изсмуква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радона от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почвения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слой под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сградата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изхвърля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атмосферата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D0A9E-E019-B811-100B-412E528B86FC}"/>
              </a:ext>
            </a:extLst>
          </p:cNvPr>
          <p:cNvSpPr txBox="1"/>
          <p:nvPr/>
        </p:nvSpPr>
        <p:spPr>
          <a:xfrm>
            <a:off x="1475656" y="35729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Можем ли </a:t>
            </a:r>
            <a:r>
              <a:rPr lang="bg-BG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 се предпазим?</a:t>
            </a:r>
            <a:endParaRPr lang="bg-BG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FB7FB3-6059-A31D-D1C4-E7CCDFF1DC41}"/>
              </a:ext>
            </a:extLst>
          </p:cNvPr>
          <p:cNvSpPr/>
          <p:nvPr/>
        </p:nvSpPr>
        <p:spPr>
          <a:xfrm>
            <a:off x="17951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D9232F-6046-E1AB-02C1-6BAE2A5DF87A}"/>
              </a:ext>
            </a:extLst>
          </p:cNvPr>
          <p:cNvSpPr/>
          <p:nvPr/>
        </p:nvSpPr>
        <p:spPr>
          <a:xfrm rot="5400000">
            <a:off x="4483671" y="-3755481"/>
            <a:ext cx="144017" cy="8032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7AAFAB-5CC3-847C-D26B-DBFD5AF6ACFE}"/>
              </a:ext>
            </a:extLst>
          </p:cNvPr>
          <p:cNvSpPr/>
          <p:nvPr/>
        </p:nvSpPr>
        <p:spPr>
          <a:xfrm>
            <a:off x="882047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9601F4-7937-84A0-64CA-E94D888E721F}"/>
              </a:ext>
            </a:extLst>
          </p:cNvPr>
          <p:cNvSpPr/>
          <p:nvPr/>
        </p:nvSpPr>
        <p:spPr>
          <a:xfrm rot="5400000">
            <a:off x="4483672" y="2599904"/>
            <a:ext cx="144017" cy="7994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68FC97-AD15-AD2F-5A75-BE68475DB68D}"/>
              </a:ext>
            </a:extLst>
          </p:cNvPr>
          <p:cNvSpPr/>
          <p:nvPr/>
        </p:nvSpPr>
        <p:spPr>
          <a:xfrm>
            <a:off x="71500" y="828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71763A-C4C5-B878-054D-4CC3B523A7E1}"/>
              </a:ext>
            </a:extLst>
          </p:cNvPr>
          <p:cNvSpPr/>
          <p:nvPr/>
        </p:nvSpPr>
        <p:spPr>
          <a:xfrm>
            <a:off x="8712460" y="8062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80BAC0-593F-E910-79F5-F527399D342D}"/>
              </a:ext>
            </a:extLst>
          </p:cNvPr>
          <p:cNvSpPr/>
          <p:nvPr/>
        </p:nvSpPr>
        <p:spPr>
          <a:xfrm>
            <a:off x="8714052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9FD17B-6F02-78DD-7914-615AE61DDFF4}"/>
              </a:ext>
            </a:extLst>
          </p:cNvPr>
          <p:cNvSpPr/>
          <p:nvPr/>
        </p:nvSpPr>
        <p:spPr>
          <a:xfrm>
            <a:off x="71500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21E9DA-E3B4-0991-FEC8-F3FFF5B8560F}"/>
              </a:ext>
            </a:extLst>
          </p:cNvPr>
          <p:cNvSpPr txBox="1"/>
          <p:nvPr/>
        </p:nvSpPr>
        <p:spPr>
          <a:xfrm>
            <a:off x="4763368" y="3404451"/>
            <a:ext cx="3710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нас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прилагането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технологии за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снижаване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нивата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радон в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започна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последните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 момента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санирани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няколко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сгради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там,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където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вече е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установена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концентрация на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радон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референтните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нива.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67" y="3357003"/>
            <a:ext cx="4041441" cy="28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5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23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bg-BG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 информация по темата може да се намери на интернет страницата на Националната програма за намаляване въздействието на радон в сгради върху здравето на българското население: </a:t>
            </a: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www.np-radon.org</a:t>
            </a:r>
            <a:endParaRPr lang="bg-BG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pic>
        <p:nvPicPr>
          <p:cNvPr id="3074" name="Picture 2" descr="OnlineLabels Clip Art - Atome De Radon">
            <a:extLst>
              <a:ext uri="{FF2B5EF4-FFF2-40B4-BE49-F238E27FC236}">
                <a16:creationId xmlns:a16="http://schemas.microsoft.com/office/drawing/2014/main" id="{0513DB2D-A88E-29B8-C129-30DFF77B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08" y="4418037"/>
            <a:ext cx="1886600" cy="18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C1E56A-6FF1-04E5-3C4C-92CFA607165A}"/>
              </a:ext>
            </a:extLst>
          </p:cNvPr>
          <p:cNvSpPr/>
          <p:nvPr/>
        </p:nvSpPr>
        <p:spPr>
          <a:xfrm>
            <a:off x="17951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BE897B-A780-36F0-59ED-4061AC5EFFD7}"/>
              </a:ext>
            </a:extLst>
          </p:cNvPr>
          <p:cNvSpPr/>
          <p:nvPr/>
        </p:nvSpPr>
        <p:spPr>
          <a:xfrm rot="5400000">
            <a:off x="4483671" y="-3755481"/>
            <a:ext cx="144017" cy="80322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BED05A-3480-21B5-2962-12D8822B15AE}"/>
              </a:ext>
            </a:extLst>
          </p:cNvPr>
          <p:cNvSpPr/>
          <p:nvPr/>
        </p:nvSpPr>
        <p:spPr>
          <a:xfrm>
            <a:off x="8820472" y="548680"/>
            <a:ext cx="144016" cy="56886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62F80F-F0A6-E504-523F-5059828593C6}"/>
              </a:ext>
            </a:extLst>
          </p:cNvPr>
          <p:cNvSpPr/>
          <p:nvPr/>
        </p:nvSpPr>
        <p:spPr>
          <a:xfrm rot="5400000">
            <a:off x="4483672" y="2599904"/>
            <a:ext cx="144017" cy="79948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BBC892-5463-9BF1-EBAD-42734348B41D}"/>
              </a:ext>
            </a:extLst>
          </p:cNvPr>
          <p:cNvSpPr/>
          <p:nvPr/>
        </p:nvSpPr>
        <p:spPr>
          <a:xfrm>
            <a:off x="71500" y="828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6A46FA-A9B3-58FE-339C-49E73F94B4C4}"/>
              </a:ext>
            </a:extLst>
          </p:cNvPr>
          <p:cNvSpPr/>
          <p:nvPr/>
        </p:nvSpPr>
        <p:spPr>
          <a:xfrm>
            <a:off x="8712460" y="8062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46D1AB-A39A-27FE-79AB-44CE9578E0C1}"/>
              </a:ext>
            </a:extLst>
          </p:cNvPr>
          <p:cNvSpPr/>
          <p:nvPr/>
        </p:nvSpPr>
        <p:spPr>
          <a:xfrm>
            <a:off x="8714052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D5EA4C-D82D-51FC-7A38-9F7578C22E88}"/>
              </a:ext>
            </a:extLst>
          </p:cNvPr>
          <p:cNvSpPr/>
          <p:nvPr/>
        </p:nvSpPr>
        <p:spPr>
          <a:xfrm>
            <a:off x="71500" y="638132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97148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606</Words>
  <Application>Microsoft Office PowerPoint</Application>
  <PresentationFormat>Презентация на цял екран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9</vt:i4>
      </vt:variant>
    </vt:vector>
  </HeadingPairs>
  <TitlesOfParts>
    <vt:vector size="17" baseType="lpstr">
      <vt:lpstr>Arial</vt:lpstr>
      <vt:lpstr>Calibri</vt:lpstr>
      <vt:lpstr>Lucida Sans Unicode</vt:lpstr>
      <vt:lpstr>Verdana</vt:lpstr>
      <vt:lpstr>Wingdings 2</vt:lpstr>
      <vt:lpstr>Wingdings 3</vt:lpstr>
      <vt:lpstr>Office Theme</vt:lpstr>
      <vt:lpstr>Concourse</vt:lpstr>
      <vt:lpstr>7 ноември - Европейски ден на радона (тихия газ)</vt:lpstr>
      <vt:lpstr>Европейски ден на радона</vt:lpstr>
      <vt:lpstr>Естествена радиоактивност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Естествена радиоактивност</dc:title>
  <dc:creator>РИОКОЗ-Стара Загора</dc:creator>
  <cp:lastModifiedBy>User</cp:lastModifiedBy>
  <cp:revision>85</cp:revision>
  <dcterms:created xsi:type="dcterms:W3CDTF">2014-11-14T09:49:11Z</dcterms:created>
  <dcterms:modified xsi:type="dcterms:W3CDTF">2023-10-30T14:12:55Z</dcterms:modified>
</cp:coreProperties>
</file>